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50" r:id="rId2"/>
    <p:sldId id="409" r:id="rId3"/>
    <p:sldId id="417" r:id="rId4"/>
    <p:sldId id="411" r:id="rId5"/>
    <p:sldId id="400" r:id="rId6"/>
    <p:sldId id="439" r:id="rId7"/>
    <p:sldId id="414" r:id="rId8"/>
    <p:sldId id="438" r:id="rId9"/>
    <p:sldId id="405" r:id="rId10"/>
    <p:sldId id="421" r:id="rId11"/>
    <p:sldId id="29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0" autoAdjust="0"/>
    <p:restoredTop sz="94660"/>
  </p:normalViewPr>
  <p:slideViewPr>
    <p:cSldViewPr snapToGrid="0">
      <p:cViewPr varScale="1">
        <p:scale>
          <a:sx n="78" d="100"/>
          <a:sy n="78" d="100"/>
        </p:scale>
        <p:origin x="5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ДТП с участием детей по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категориям участников</a:t>
            </a:r>
          </a:p>
        </c:rich>
      </c:tx>
      <c:layout>
        <c:manualLayout>
          <c:xMode val="edge"/>
          <c:yMode val="edge"/>
          <c:x val="0.1602442137160715"/>
          <c:y val="7.436079603796643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08382001928105"/>
          <c:y val="0.41630965962913108"/>
          <c:w val="0.56363635353412445"/>
          <c:h val="0.49956796129538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 по категориям участников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88-4D4A-B571-3EC87F2DD3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88-4D4A-B571-3EC87F2DD3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88-4D4A-B571-3EC87F2DD300}"/>
              </c:ext>
            </c:extLst>
          </c:dPt>
          <c:dLbls>
            <c:dLbl>
              <c:idx val="0"/>
              <c:layout>
                <c:manualLayout>
                  <c:x val="7.8066106800526808E-2"/>
                  <c:y val="-0.16986427181302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588-4D4A-B571-3EC87F2DD300}"/>
                </c:ext>
                <c:ext xmlns:c15="http://schemas.microsoft.com/office/drawing/2012/chart" uri="{CE6537A1-D6FC-4f65-9D91-7224C49458BB}">
                  <c15:layout>
                    <c:manualLayout>
                      <c:w val="0.23814170524262143"/>
                      <c:h val="8.547300008446261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8831537080674328E-2"/>
                  <c:y val="4.98403109066501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88-4D4A-B571-3EC87F2DD3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276728333551538E-2"/>
                  <c:y val="-6.23774265359609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588-4D4A-B571-3EC87F2DD3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Дети-пассажиры</c:v>
                </c:pt>
                <c:pt idx="1">
                  <c:v>Дети-пешеходы</c:v>
                </c:pt>
                <c:pt idx="2">
                  <c:v>Дети-водители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33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588-4D4A-B571-3EC87F2DD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076327654732627"/>
          <c:y val="0.23186007027335662"/>
          <c:w val="0.71024189536144289"/>
          <c:h val="0.680236001837624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 по видам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5E-4CC5-9629-206ED785FD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5E-4CC5-9629-206ED785FD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5E-4CC5-9629-206ED785FD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45E-4CC5-9629-206ED785FDF9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45E-4CC5-9629-206ED785FDF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45E-4CC5-9629-206ED785FDF9}"/>
              </c:ext>
            </c:extLst>
          </c:dPt>
          <c:dPt>
            <c:idx val="6"/>
            <c:bubble3D val="0"/>
            <c:spPr>
              <a:solidFill>
                <a:srgbClr val="CA26A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45E-4CC5-9629-206ED785FDF9}"/>
              </c:ext>
            </c:extLst>
          </c:dPt>
          <c:dPt>
            <c:idx val="7"/>
            <c:bubble3D val="0"/>
            <c:spPr>
              <a:solidFill>
                <a:srgbClr val="FFFF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45E-4CC5-9629-206ED785FDF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45E-4CC5-9629-206ED785FDF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45E-4CC5-9629-206ED785FDF9}"/>
              </c:ext>
            </c:extLst>
          </c:dPt>
          <c:dLbls>
            <c:dLbl>
              <c:idx val="0"/>
              <c:layout>
                <c:manualLayout>
                  <c:x val="6.4220608554809336E-2"/>
                  <c:y val="-5.64929509942353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45E-4CC5-9629-206ED785FD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059788629399234"/>
                  <c:y val="-6.49213975458777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45E-4CC5-9629-206ED785FDF9}"/>
                </c:ext>
                <c:ext xmlns:c15="http://schemas.microsoft.com/office/drawing/2012/chart" uri="{CE6537A1-D6FC-4f65-9D91-7224C49458BB}">
                  <c15:layout>
                    <c:manualLayout>
                      <c:w val="0.22921220797813496"/>
                      <c:h val="0.2055144032921810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3971865253674464E-2"/>
                  <c:y val="-6.74245719377314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45E-4CC5-9629-206ED785FDF9}"/>
                </c:ext>
                <c:ext xmlns:c15="http://schemas.microsoft.com/office/drawing/2012/chart" uri="{CE6537A1-D6FC-4f65-9D91-7224C49458BB}">
                  <c15:layout>
                    <c:manualLayout>
                      <c:w val="0.19165233371576157"/>
                      <c:h val="0.1011024293082689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9.7563588309278901E-2"/>
                  <c:y val="-2.71234086645284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45E-4CC5-9629-206ED785FD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949440058149109"/>
                  <c:y val="-5.90183511298567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45E-4CC5-9629-206ED785FDF9}"/>
                </c:ext>
                <c:ext xmlns:c15="http://schemas.microsoft.com/office/drawing/2012/chart" uri="{CE6537A1-D6FC-4f65-9D91-7224C49458BB}">
                  <c15:layout>
                    <c:manualLayout>
                      <c:w val="0.15473267228012388"/>
                      <c:h val="0.1514279556253623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5578974767983186"/>
                  <c:y val="-0.161998445531480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45E-4CC5-9629-206ED785FDF9}"/>
                </c:ext>
                <c:ext xmlns:c15="http://schemas.microsoft.com/office/drawing/2012/chart" uri="{CE6537A1-D6FC-4f65-9D91-7224C49458BB}">
                  <c15:layout>
                    <c:manualLayout>
                      <c:w val="0.14712914259810458"/>
                      <c:h val="0.10096344889435013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3.2307170960436053E-2"/>
                  <c:y val="-0.103049883237055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45E-4CC5-9629-206ED785FDF9}"/>
                </c:ext>
                <c:ext xmlns:c15="http://schemas.microsoft.com/office/drawing/2012/chart" uri="{CE6537A1-D6FC-4f65-9D91-7224C49458BB}">
                  <c15:layout>
                    <c:manualLayout>
                      <c:w val="0.14371897982934267"/>
                      <c:h val="0.1285061388615574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7.4173519007943806E-2"/>
                  <c:y val="-0.125513886978092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45E-4CC5-9629-206ED785FDF9}"/>
                </c:ext>
                <c:ext xmlns:c15="http://schemas.microsoft.com/office/drawing/2012/chart" uri="{CE6537A1-D6FC-4f65-9D91-7224C49458BB}">
                  <c15:layout>
                    <c:manualLayout>
                      <c:w val="0.11660771785969543"/>
                      <c:h val="0.10751547967489071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0.14602763435560379"/>
                  <c:y val="-0.10664378600431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45E-4CC5-9629-206ED785FDF9}"/>
                </c:ext>
                <c:ext xmlns:c15="http://schemas.microsoft.com/office/drawing/2012/chart" uri="{CE6537A1-D6FC-4f65-9D91-7224C49458BB}">
                  <c15:layout>
                    <c:manualLayout>
                      <c:w val="0.20425384005863095"/>
                      <c:h val="6.4022366210468459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9.0779309436711086E-2"/>
                  <c:y val="-2.80713366362270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45E-4CC5-9629-206ED785FD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Столкновения</c:v>
                </c:pt>
                <c:pt idx="1">
                  <c:v>Наезд на пешехода</c:v>
                </c:pt>
                <c:pt idx="2">
                  <c:v>Наезд на стоящее ТС</c:v>
                </c:pt>
                <c:pt idx="3">
                  <c:v>Съезд с дороги</c:v>
                </c:pt>
                <c:pt idx="4">
                  <c:v>Наезд на велосипедиста</c:v>
                </c:pt>
                <c:pt idx="5">
                  <c:v>Опрокидывание</c:v>
                </c:pt>
                <c:pt idx="6">
                  <c:v>Наезд на препятствие</c:v>
                </c:pt>
                <c:pt idx="7">
                  <c:v>Наезд на животное</c:v>
                </c:pt>
                <c:pt idx="8">
                  <c:v>Падение пассажира</c:v>
                </c:pt>
                <c:pt idx="9">
                  <c:v>Иной вид ДТП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34</c:v>
                </c:pt>
                <c:pt idx="1">
                  <c:v>32</c:v>
                </c:pt>
                <c:pt idx="3">
                  <c:v>1</c:v>
                </c:pt>
                <c:pt idx="5">
                  <c:v>1</c:v>
                </c:pt>
                <c:pt idx="6">
                  <c:v>4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045E-4CC5-9629-206ED785F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708814362572562"/>
          <c:y val="0.10255123630959423"/>
          <c:w val="0.78210354271270321"/>
          <c:h val="0.801585519095379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 дети по категориям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005196038482006E-3"/>
                  <c:y val="4.45312472606269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4F-43BF-AA6C-76E4420C87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005196038481078E-3"/>
                  <c:y val="6.09374962513842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34F-43BF-AA6C-76E4420C87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668398679494001E-3"/>
                  <c:y val="7.03124956746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D27-4E44-803C-4A2D70126F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5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Пассажиры</c:v>
                </c:pt>
                <c:pt idx="1">
                  <c:v>Пешеходы</c:v>
                </c:pt>
                <c:pt idx="2">
                  <c:v>Водители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4F-43BF-AA6C-76E4420C87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68685648"/>
        <c:axId val="268686208"/>
        <c:axId val="0"/>
      </c:bar3DChart>
      <c:catAx>
        <c:axId val="26868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686208"/>
        <c:crosses val="autoZero"/>
        <c:auto val="1"/>
        <c:lblAlgn val="ctr"/>
        <c:lblOffset val="100"/>
        <c:noMultiLvlLbl val="0"/>
      </c:catAx>
      <c:valAx>
        <c:axId val="26868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68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79500236659652"/>
          <c:y val="2.3912707682535207E-2"/>
          <c:w val="0.55606010806044326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4A3FC-452C-4773-B461-E287C7DA109E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E6F8-8584-42BD-B5C6-62FDF3254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6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6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0"/>
            <a:ext cx="12192001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4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2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8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1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1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8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6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0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2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A4DB9E-5B83-4994-9E61-26788008A90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3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-1"/>
            <a:ext cx="12187238" cy="6858001"/>
            <a:chOff x="-1" y="-1"/>
            <a:chExt cx="12187239" cy="685800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6858001" cy="685800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9335" y="0"/>
              <a:ext cx="5987903" cy="6858001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97757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010C-73D5-49DC-A6D8-73FBCEC9E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ПРАВИЛА БЕЗОПАСНОГО ПОВЕДЕНИЯ НА ДОРОГАХ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026" y="10899648"/>
            <a:ext cx="1123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upload.wikimedia.org/wikipedia/commons/thumb/8/89/Panama_P-14.svg/64px-Panama_P-14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016" y="4413504"/>
            <a:ext cx="2767584" cy="18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6532" y="3834450"/>
            <a:ext cx="1117332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– ПАССАЖИРЫ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ИСПОЛЬЗУЮТ РЕМНИ БЕЗОПАСНОСТИ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ДВИЖЕНИЯ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43" y="1323836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46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5100" y="3155079"/>
            <a:ext cx="9664700" cy="547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rgbClr val="002060"/>
                </a:solidFill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smtClean="0"/>
              <a:t>Берегите себя  и учите этому других!</a:t>
            </a:r>
          </a:p>
          <a:p>
            <a:pPr algn="ctr"/>
            <a:endParaRPr lang="ru-RU" sz="5400" dirty="0"/>
          </a:p>
          <a:p>
            <a:pPr algn="ctr"/>
            <a:r>
              <a:rPr lang="ru-RU" sz="5400" dirty="0" smtClean="0"/>
              <a:t> Соблюдайте ПДД!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161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7420" y="1679703"/>
            <a:ext cx="106017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4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месяца 2022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на территории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Свердловской области зарегистрировано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(-16,7%) ДТП с участием детей, в результате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которых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 (-8%) несовершеннолетних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получили травмы различной степени тяжести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6 погибли (-25%)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781055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94529369"/>
              </p:ext>
            </p:extLst>
          </p:nvPr>
        </p:nvGraphicFramePr>
        <p:xfrm>
          <a:off x="1756540" y="1213522"/>
          <a:ext cx="9150346" cy="474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519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8041757"/>
              </p:ext>
            </p:extLst>
          </p:nvPr>
        </p:nvGraphicFramePr>
        <p:xfrm>
          <a:off x="858752" y="2144108"/>
          <a:ext cx="10791567" cy="449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31032" y="952734"/>
            <a:ext cx="7049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виды ДТП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090674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67119573"/>
              </p:ext>
            </p:extLst>
          </p:nvPr>
        </p:nvGraphicFramePr>
        <p:xfrm>
          <a:off x="1476967" y="701005"/>
          <a:ext cx="1002494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391328" y="107015"/>
            <a:ext cx="3031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Свердловская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907057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61951" y="1262725"/>
            <a:ext cx="91812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нарушения ПДД, допущенные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ДЕТЬМИ -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ПЕШЕХОДАМИ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5495" y="5903893"/>
            <a:ext cx="106129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/>
            <a:r>
              <a:rPr lang="ru-RU" altLang="ru-RU" sz="2800" b="1" dirty="0">
                <a:ea typeface="Times New Roman" pitchFamily="18" charset="0"/>
              </a:rPr>
              <a:t>Переход проезжей части в неустановленном месте, в </a:t>
            </a:r>
            <a:r>
              <a:rPr lang="ru-RU" altLang="ru-RU" sz="2800" b="1" dirty="0" smtClean="0">
                <a:ea typeface="Times New Roman" pitchFamily="18" charset="0"/>
              </a:rPr>
              <a:t>запрещенном месте</a:t>
            </a:r>
          </a:p>
        </p:txBody>
      </p:sp>
      <p:pic>
        <p:nvPicPr>
          <p:cNvPr id="13316" name="Picture 4" descr="https://avatars.mds.yandex.net/get-zen_doc/1577695/pub_5d50792078125e00add82d46_5d507b75998ed600ae9d3413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32" y="2481835"/>
            <a:ext cx="5226322" cy="32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665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30562" y="994683"/>
            <a:ext cx="91812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нарушения ПДД, допущенные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ДЕТЬМИ -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ПЕШЕХОДАМИ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71837" y="6121465"/>
            <a:ext cx="73428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/>
            <a:r>
              <a:rPr lang="ru-RU" altLang="ru-RU" sz="2800" b="1" dirty="0" smtClean="0"/>
              <a:t>Неподчинение сигналам регулирования</a:t>
            </a:r>
          </a:p>
        </p:txBody>
      </p:sp>
      <p:pic>
        <p:nvPicPr>
          <p:cNvPr id="15362" name="Picture 2" descr="https://bobr.by/data/image_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71" y="1948790"/>
            <a:ext cx="4050665" cy="40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36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79518" y="818427"/>
            <a:ext cx="91812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нарушения ПДД, допущенные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ДЕТЬМИ -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ПЕШЕХОДАМИ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23961" y="5903893"/>
            <a:ext cx="106129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algn="ctr"/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Неожиданный выход из-за стоящего транспортного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средства, сооружений, деревьев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  <p:pic>
        <p:nvPicPr>
          <p:cNvPr id="16386" name="Picture 2" descr="https://avatars.mds.yandex.net/get-zen_doc/198554/pub_5e2353d5bc251400afe7f7c8_5e235a52a3f6e400b5c4218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33" y="1927328"/>
            <a:ext cx="5095694" cy="382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sun9-59.userapi.com/E_hwiwI_nyS6zXOUTozp4HmjDccT9TXIFqJAZA/P5XcyDP5R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160" y="2483946"/>
            <a:ext cx="5278574" cy="296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501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34943" y="1864543"/>
            <a:ext cx="86476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нарушения ПДД, допущенные 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ДЕТЬМИ-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ВОДИТЕЛЯМИ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8092" y="3249329"/>
            <a:ext cx="1061294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Несоблюдение очередности проезда.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altLang="ru-RU" sz="2800" b="1" dirty="0" smtClean="0">
                <a:ea typeface="Times New Roman" pitchFamily="18" charset="0"/>
              </a:rPr>
              <a:t>Управление транспортным средством лицом, не имеющим права управления.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1" y="107015"/>
            <a:ext cx="2828002" cy="168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5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17232</TotalTime>
  <Words>154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Print</vt:lpstr>
      <vt:lpstr>Times New Roman</vt:lpstr>
      <vt:lpstr>1_Тема Office</vt:lpstr>
      <vt:lpstr>ПРАВИЛА БЕЗОПАСНОГО ПОВЕДЕНИЯ НА ДОРОГАХ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Идеи активностей в БТЛ каналах  в рамках кампании  «Сложности перехода»</dc:title>
  <dc:creator>Valentina Kulbitskay</dc:creator>
  <cp:lastModifiedBy>Ишина Марина Николаевна</cp:lastModifiedBy>
  <cp:revision>279</cp:revision>
  <dcterms:created xsi:type="dcterms:W3CDTF">2016-09-23T06:53:26Z</dcterms:created>
  <dcterms:modified xsi:type="dcterms:W3CDTF">2022-05-19T08:38:03Z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625848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